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17"/>
  </p:notesMasterIdLst>
  <p:sldIdLst>
    <p:sldId id="281" r:id="rId2"/>
    <p:sldId id="259" r:id="rId3"/>
    <p:sldId id="286" r:id="rId4"/>
    <p:sldId id="287" r:id="rId5"/>
    <p:sldId id="288" r:id="rId6"/>
    <p:sldId id="289" r:id="rId7"/>
    <p:sldId id="291" r:id="rId8"/>
    <p:sldId id="292" r:id="rId9"/>
    <p:sldId id="293" r:id="rId10"/>
    <p:sldId id="294" r:id="rId11"/>
    <p:sldId id="257" r:id="rId12"/>
    <p:sldId id="258" r:id="rId13"/>
    <p:sldId id="295" r:id="rId14"/>
    <p:sldId id="261" r:id="rId15"/>
    <p:sldId id="26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AEF8DA2-4E82-441F-8720-766568B40259}">
          <p14:sldIdLst>
            <p14:sldId id="281"/>
            <p14:sldId id="259"/>
            <p14:sldId id="286"/>
            <p14:sldId id="287"/>
            <p14:sldId id="288"/>
            <p14:sldId id="289"/>
            <p14:sldId id="291"/>
            <p14:sldId id="292"/>
            <p14:sldId id="293"/>
            <p14:sldId id="294"/>
            <p14:sldId id="257"/>
            <p14:sldId id="258"/>
            <p14:sldId id="295"/>
            <p14:sldId id="261"/>
            <p14:sldId id="26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572A08-CC2F-4496-BE85-D5083CC5D89D}" type="datetimeFigureOut">
              <a:rPr lang="en-US" smtClean="0"/>
              <a:t>12/11/2022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FFF192-C29B-48DB-B210-5D07FF818A1E}" type="slidenum">
              <a:rPr lang="en-US" smtClean="0"/>
              <a:t>‹#›</a:t>
            </a:fld>
            <a:endParaRPr lang="en-US"/>
          </a:p>
        </p:txBody>
      </p:sp>
    </p:spTree>
    <p:extLst>
      <p:ext uri="{BB962C8B-B14F-4D97-AF65-F5344CB8AC3E}">
        <p14:creationId xmlns:p14="http://schemas.microsoft.com/office/powerpoint/2010/main" val="23003076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8FFF192-C29B-48DB-B210-5D07FF818A1E}" type="slidenum">
              <a:rPr lang="en-US" smtClean="0"/>
              <a:t>9</a:t>
            </a:fld>
            <a:endParaRPr lang="en-US"/>
          </a:p>
        </p:txBody>
      </p:sp>
    </p:spTree>
    <p:extLst>
      <p:ext uri="{BB962C8B-B14F-4D97-AF65-F5344CB8AC3E}">
        <p14:creationId xmlns:p14="http://schemas.microsoft.com/office/powerpoint/2010/main" val="30799382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a:t>
            </a:r>
            <a:r>
              <a:rPr lang="en-US" dirty="0" err="1"/>
              <a:t>mustapha</a:t>
            </a:r>
            <a:r>
              <a:rPr lang="en-US" dirty="0"/>
              <a:t>.</a:t>
            </a:r>
          </a:p>
          <a:p>
            <a:r>
              <a:rPr lang="en-US" dirty="0"/>
              <a:t>And hello everyone, I am </a:t>
            </a:r>
            <a:r>
              <a:rPr lang="en-US" dirty="0" err="1"/>
              <a:t>Zijun</a:t>
            </a:r>
            <a:r>
              <a:rPr lang="en-US" dirty="0"/>
              <a:t> Mei.</a:t>
            </a:r>
          </a:p>
          <a:p>
            <a:r>
              <a:rPr lang="en-US" dirty="0"/>
              <a:t>Now, let me introduce you what are the gaps that we found in Security Requirements And Design of Elasticsearch.</a:t>
            </a:r>
          </a:p>
          <a:p>
            <a:endParaRPr lang="en-US" dirty="0"/>
          </a:p>
          <a:p>
            <a:r>
              <a:rPr lang="en-US" dirty="0"/>
              <a:t>Basically, we found 4 gaps based on misuse case and data flow diagrams. </a:t>
            </a:r>
          </a:p>
          <a:p>
            <a:r>
              <a:rPr lang="en-US" dirty="0"/>
              <a:t>The first three articles are all about gaps in user authentication.</a:t>
            </a:r>
          </a:p>
          <a:p>
            <a:endParaRPr lang="en-US" dirty="0"/>
          </a:p>
          <a:p>
            <a:r>
              <a:rPr lang="en-US" dirty="0"/>
              <a:t>The first one is : Elasticsearch itself does not provide 2FA authentication. </a:t>
            </a:r>
          </a:p>
          <a:p>
            <a:endParaRPr lang="en-US" dirty="0"/>
          </a:p>
          <a:p>
            <a:r>
              <a:rPr lang="en-US" dirty="0"/>
              <a:t>The second one is Password policy is unavailable in Elasticsearch.</a:t>
            </a:r>
          </a:p>
          <a:p>
            <a:endParaRPr lang="en-US" dirty="0"/>
          </a:p>
          <a:p>
            <a:r>
              <a:rPr lang="en-US" dirty="0"/>
              <a:t>The third one is Account lockout protection functionality is unavailable in Elasticsearch.</a:t>
            </a:r>
          </a:p>
          <a:p>
            <a:endParaRPr lang="en-US" dirty="0"/>
          </a:p>
          <a:p>
            <a:r>
              <a:rPr lang="en-US" dirty="0"/>
              <a:t>the reasons for three gaps are all have the same, </a:t>
            </a:r>
          </a:p>
          <a:p>
            <a:r>
              <a:rPr lang="en-US" dirty="0"/>
              <a:t> the developer of Elasticsearch indicates that they encourage users needing more sophisticated setups to adopt an external authentication provider such as SAML or OIDC. Therefore, Elasticsearch itself does not provide 2FA authentication, password policy, and lockout protection, but it supports an external authentication provider to do it. </a:t>
            </a:r>
          </a:p>
          <a:p>
            <a:endParaRPr lang="en-US" dirty="0"/>
          </a:p>
          <a:p>
            <a:r>
              <a:rPr lang="en-US" dirty="0"/>
              <a:t>The fourth gaps is Authentication mechanism for cross-cluster data requests is unavailable. According to our threat model report, one of the primary sources of threats is the inability to verify the authenticity of the data flow source. We have yet to find evidence that the Elasticsearch provide Authentication mechanism for cross-cluster data requests. </a:t>
            </a:r>
          </a:p>
          <a:p>
            <a:r>
              <a:rPr lang="en-US" dirty="0"/>
              <a:t>	An ideal solution uses “the host-based authentication mechanism (HBA)” or “the enhanced host-based authentication mechanism (HBA2)”. The main principle of these two mechanisms is to create a unique private/public key pair for each node in the cluster. Only the node with the corresponding key pair can be considered trustworthy.</a:t>
            </a:r>
          </a:p>
          <a:p>
            <a:endParaRPr lang="en-US" dirty="0"/>
          </a:p>
          <a:p>
            <a:r>
              <a:rPr lang="en-US" dirty="0"/>
              <a:t>In next section, Charlie will introduce you our code review results, key finding, and contributions.</a:t>
            </a:r>
          </a:p>
          <a:p>
            <a:endParaRPr lang="en-US" dirty="0"/>
          </a:p>
          <a:p>
            <a:endParaRPr lang="en-US" dirty="0"/>
          </a:p>
        </p:txBody>
      </p:sp>
      <p:sp>
        <p:nvSpPr>
          <p:cNvPr id="4" name="Slide Number Placeholder 3"/>
          <p:cNvSpPr>
            <a:spLocks noGrp="1"/>
          </p:cNvSpPr>
          <p:nvPr>
            <p:ph type="sldNum" sz="quarter" idx="5"/>
          </p:nvPr>
        </p:nvSpPr>
        <p:spPr/>
        <p:txBody>
          <a:bodyPr/>
          <a:lstStyle/>
          <a:p>
            <a:fld id="{48FFF192-C29B-48DB-B210-5D07FF818A1E}" type="slidenum">
              <a:rPr lang="en-US" smtClean="0"/>
              <a:t>10</a:t>
            </a:fld>
            <a:endParaRPr lang="en-US"/>
          </a:p>
        </p:txBody>
      </p:sp>
    </p:spTree>
    <p:extLst>
      <p:ext uri="{BB962C8B-B14F-4D97-AF65-F5344CB8AC3E}">
        <p14:creationId xmlns:p14="http://schemas.microsoft.com/office/powerpoint/2010/main" val="26581835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D54F32-74A2-4E5F-B822-C87C96B87CE7}" type="datetimeFigureOut">
              <a:rPr lang="en-US" smtClean="0"/>
              <a:t>12/11/2022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371822-CD60-466E-8F29-EBA05225B4CB}" type="slidenum">
              <a:rPr lang="en-US" smtClean="0"/>
              <a:t>‹#›</a:t>
            </a:fld>
            <a:endParaRPr lang="en-US"/>
          </a:p>
        </p:txBody>
      </p:sp>
    </p:spTree>
    <p:extLst>
      <p:ext uri="{BB962C8B-B14F-4D97-AF65-F5344CB8AC3E}">
        <p14:creationId xmlns:p14="http://schemas.microsoft.com/office/powerpoint/2010/main" val="1506911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D54F32-74A2-4E5F-B822-C87C96B87CE7}" type="datetimeFigureOut">
              <a:rPr lang="en-US" smtClean="0"/>
              <a:t>12/11/2022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371822-CD60-466E-8F29-EBA05225B4CB}" type="slidenum">
              <a:rPr lang="en-US" smtClean="0"/>
              <a:t>‹#›</a:t>
            </a:fld>
            <a:endParaRPr lang="en-US"/>
          </a:p>
        </p:txBody>
      </p:sp>
    </p:spTree>
    <p:extLst>
      <p:ext uri="{BB962C8B-B14F-4D97-AF65-F5344CB8AC3E}">
        <p14:creationId xmlns:p14="http://schemas.microsoft.com/office/powerpoint/2010/main" val="22119147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D54F32-74A2-4E5F-B822-C87C96B87CE7}" type="datetimeFigureOut">
              <a:rPr lang="en-US" smtClean="0"/>
              <a:t>12/11/2022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371822-CD60-466E-8F29-EBA05225B4CB}" type="slidenum">
              <a:rPr lang="en-US" smtClean="0"/>
              <a:t>‹#›</a:t>
            </a:fld>
            <a:endParaRPr lang="en-US"/>
          </a:p>
        </p:txBody>
      </p:sp>
    </p:spTree>
    <p:extLst>
      <p:ext uri="{BB962C8B-B14F-4D97-AF65-F5344CB8AC3E}">
        <p14:creationId xmlns:p14="http://schemas.microsoft.com/office/powerpoint/2010/main" val="9303431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56437C-8559-45E4-BFDF-5A234D90AFB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CA4FBE-5DA5-43FC-8207-D3C8618E96AC}"/>
              </a:ext>
            </a:extLst>
          </p:cNvPr>
          <p:cNvSpPr>
            <a:spLocks noGrp="1"/>
          </p:cNvSpPr>
          <p:nvPr>
            <p:ph type="dt" sz="half" idx="10"/>
          </p:nvPr>
        </p:nvSpPr>
        <p:spPr/>
        <p:txBody>
          <a:bodyPr/>
          <a:lstStyle/>
          <a:p>
            <a:fld id="{4AD54F32-74A2-4E5F-B822-C87C96B87CE7}" type="datetimeFigureOut">
              <a:rPr lang="en-US" smtClean="0"/>
              <a:t>12/11/2022</a:t>
            </a:fld>
            <a:endParaRPr lang="en-US"/>
          </a:p>
        </p:txBody>
      </p:sp>
      <p:sp>
        <p:nvSpPr>
          <p:cNvPr id="5" name="Footer Placeholder 4">
            <a:extLst>
              <a:ext uri="{FF2B5EF4-FFF2-40B4-BE49-F238E27FC236}">
                <a16:creationId xmlns:a16="http://schemas.microsoft.com/office/drawing/2014/main" id="{B1AD3F0D-C538-417C-AD39-DEABB695CE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EB2E76-8B71-4065-A91C-E691992E8D79}"/>
              </a:ext>
            </a:extLst>
          </p:cNvPr>
          <p:cNvSpPr>
            <a:spLocks noGrp="1"/>
          </p:cNvSpPr>
          <p:nvPr>
            <p:ph type="sldNum" sz="quarter" idx="12"/>
          </p:nvPr>
        </p:nvSpPr>
        <p:spPr/>
        <p:txBody>
          <a:bodyPr/>
          <a:lstStyle/>
          <a:p>
            <a:fld id="{19371822-CD60-466E-8F29-EBA05225B4CB}" type="slidenum">
              <a:rPr lang="en-US" smtClean="0"/>
              <a:t>‹#›</a:t>
            </a:fld>
            <a:endParaRPr lang="en-US"/>
          </a:p>
        </p:txBody>
      </p:sp>
    </p:spTree>
    <p:extLst>
      <p:ext uri="{BB962C8B-B14F-4D97-AF65-F5344CB8AC3E}">
        <p14:creationId xmlns:p14="http://schemas.microsoft.com/office/powerpoint/2010/main" val="2918964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D54F32-74A2-4E5F-B822-C87C96B87CE7}" type="datetimeFigureOut">
              <a:rPr lang="en-US" smtClean="0"/>
              <a:t>12/11/2022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371822-CD60-466E-8F29-EBA05225B4CB}" type="slidenum">
              <a:rPr lang="en-US" smtClean="0"/>
              <a:t>‹#›</a:t>
            </a:fld>
            <a:endParaRPr lang="en-US"/>
          </a:p>
        </p:txBody>
      </p:sp>
    </p:spTree>
    <p:extLst>
      <p:ext uri="{BB962C8B-B14F-4D97-AF65-F5344CB8AC3E}">
        <p14:creationId xmlns:p14="http://schemas.microsoft.com/office/powerpoint/2010/main" val="36886006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D54F32-74A2-4E5F-B822-C87C96B87CE7}" type="datetimeFigureOut">
              <a:rPr lang="en-US" smtClean="0"/>
              <a:t>12/11/2022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371822-CD60-466E-8F29-EBA05225B4CB}" type="slidenum">
              <a:rPr lang="en-US" smtClean="0"/>
              <a:t>‹#›</a:t>
            </a:fld>
            <a:endParaRPr lang="en-US"/>
          </a:p>
        </p:txBody>
      </p:sp>
    </p:spTree>
    <p:extLst>
      <p:ext uri="{BB962C8B-B14F-4D97-AF65-F5344CB8AC3E}">
        <p14:creationId xmlns:p14="http://schemas.microsoft.com/office/powerpoint/2010/main" val="7793437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AD54F32-74A2-4E5F-B822-C87C96B87CE7}" type="datetimeFigureOut">
              <a:rPr lang="en-US" smtClean="0"/>
              <a:t>12/11/2022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371822-CD60-466E-8F29-EBA05225B4CB}" type="slidenum">
              <a:rPr lang="en-US" smtClean="0"/>
              <a:t>‹#›</a:t>
            </a:fld>
            <a:endParaRPr lang="en-US"/>
          </a:p>
        </p:txBody>
      </p:sp>
    </p:spTree>
    <p:extLst>
      <p:ext uri="{BB962C8B-B14F-4D97-AF65-F5344CB8AC3E}">
        <p14:creationId xmlns:p14="http://schemas.microsoft.com/office/powerpoint/2010/main" val="41379172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AD54F32-74A2-4E5F-B822-C87C96B87CE7}" type="datetimeFigureOut">
              <a:rPr lang="en-US" smtClean="0"/>
              <a:t>12/11/2022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9371822-CD60-466E-8F29-EBA05225B4CB}" type="slidenum">
              <a:rPr lang="en-US" smtClean="0"/>
              <a:t>‹#›</a:t>
            </a:fld>
            <a:endParaRPr lang="en-US"/>
          </a:p>
        </p:txBody>
      </p:sp>
    </p:spTree>
    <p:extLst>
      <p:ext uri="{BB962C8B-B14F-4D97-AF65-F5344CB8AC3E}">
        <p14:creationId xmlns:p14="http://schemas.microsoft.com/office/powerpoint/2010/main" val="18960489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AD54F32-74A2-4E5F-B822-C87C96B87CE7}" type="datetimeFigureOut">
              <a:rPr lang="en-US" smtClean="0"/>
              <a:t>12/11/2022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371822-CD60-466E-8F29-EBA05225B4CB}" type="slidenum">
              <a:rPr lang="en-US" smtClean="0"/>
              <a:t>‹#›</a:t>
            </a:fld>
            <a:endParaRPr lang="en-US"/>
          </a:p>
        </p:txBody>
      </p:sp>
    </p:spTree>
    <p:extLst>
      <p:ext uri="{BB962C8B-B14F-4D97-AF65-F5344CB8AC3E}">
        <p14:creationId xmlns:p14="http://schemas.microsoft.com/office/powerpoint/2010/main" val="2783208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D54F32-74A2-4E5F-B822-C87C96B87CE7}" type="datetimeFigureOut">
              <a:rPr lang="en-US" smtClean="0"/>
              <a:t>12/11/2022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9371822-CD60-466E-8F29-EBA05225B4CB}" type="slidenum">
              <a:rPr lang="en-US" smtClean="0"/>
              <a:t>‹#›</a:t>
            </a:fld>
            <a:endParaRPr lang="en-US"/>
          </a:p>
        </p:txBody>
      </p:sp>
    </p:spTree>
    <p:extLst>
      <p:ext uri="{BB962C8B-B14F-4D97-AF65-F5344CB8AC3E}">
        <p14:creationId xmlns:p14="http://schemas.microsoft.com/office/powerpoint/2010/main" val="9768252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AD54F32-74A2-4E5F-B822-C87C96B87CE7}" type="datetimeFigureOut">
              <a:rPr lang="en-US" smtClean="0"/>
              <a:t>12/11/2022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371822-CD60-466E-8F29-EBA05225B4CB}" type="slidenum">
              <a:rPr lang="en-US" smtClean="0"/>
              <a:t>‹#›</a:t>
            </a:fld>
            <a:endParaRPr lang="en-US"/>
          </a:p>
        </p:txBody>
      </p:sp>
    </p:spTree>
    <p:extLst>
      <p:ext uri="{BB962C8B-B14F-4D97-AF65-F5344CB8AC3E}">
        <p14:creationId xmlns:p14="http://schemas.microsoft.com/office/powerpoint/2010/main" val="42765185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AD54F32-74A2-4E5F-B822-C87C96B87CE7}" type="datetimeFigureOut">
              <a:rPr lang="en-US" smtClean="0"/>
              <a:t>12/11/2022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371822-CD60-466E-8F29-EBA05225B4CB}" type="slidenum">
              <a:rPr lang="en-US" smtClean="0"/>
              <a:t>‹#›</a:t>
            </a:fld>
            <a:endParaRPr lang="en-US"/>
          </a:p>
        </p:txBody>
      </p:sp>
    </p:spTree>
    <p:extLst>
      <p:ext uri="{BB962C8B-B14F-4D97-AF65-F5344CB8AC3E}">
        <p14:creationId xmlns:p14="http://schemas.microsoft.com/office/powerpoint/2010/main" val="2533505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D54F32-74A2-4E5F-B822-C87C96B87CE7}" type="datetimeFigureOut">
              <a:rPr lang="en-US" smtClean="0"/>
              <a:t>12/11/2022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371822-CD60-466E-8F29-EBA05225B4CB}" type="slidenum">
              <a:rPr lang="en-US" smtClean="0"/>
              <a:t>‹#›</a:t>
            </a:fld>
            <a:endParaRPr lang="en-US"/>
          </a:p>
        </p:txBody>
      </p:sp>
    </p:spTree>
    <p:extLst>
      <p:ext uri="{BB962C8B-B14F-4D97-AF65-F5344CB8AC3E}">
        <p14:creationId xmlns:p14="http://schemas.microsoft.com/office/powerpoint/2010/main" val="3282197274"/>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mailto:security@elastic.co"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hyperlink" Target="https://youtu.be/wzPMtmINEhU" TargetMode="Externa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32C6A76-DFDD-44A8-B001-47AA691A0446}"/>
              </a:ext>
            </a:extLst>
          </p:cNvPr>
          <p:cNvSpPr>
            <a:spLocks noGrp="1"/>
          </p:cNvSpPr>
          <p:nvPr>
            <p:ph idx="1"/>
          </p:nvPr>
        </p:nvSpPr>
        <p:spPr>
          <a:xfrm>
            <a:off x="838200" y="1087120"/>
            <a:ext cx="10515600" cy="5770880"/>
          </a:xfrm>
        </p:spPr>
        <p:txBody>
          <a:bodyPr>
            <a:normAutofit/>
          </a:bodyPr>
          <a:lstStyle/>
          <a:p>
            <a:pPr marL="0" indent="0" algn="ctr">
              <a:buNone/>
            </a:pPr>
            <a:endParaRPr lang="en-US" sz="4300" b="1" dirty="0"/>
          </a:p>
          <a:p>
            <a:pPr marL="0" indent="0" algn="ctr">
              <a:buNone/>
            </a:pPr>
            <a:r>
              <a:rPr lang="en-US" sz="4800" b="1" dirty="0"/>
              <a:t>Elasticsearch</a:t>
            </a:r>
          </a:p>
          <a:p>
            <a:pPr marL="0" indent="0">
              <a:buNone/>
            </a:pPr>
            <a:endParaRPr lang="en-US" dirty="0"/>
          </a:p>
          <a:p>
            <a:pPr marL="0" indent="0">
              <a:buNone/>
            </a:pPr>
            <a:endParaRPr lang="en-US" dirty="0"/>
          </a:p>
          <a:p>
            <a:pPr marL="0" indent="0" algn="ctr">
              <a:buNone/>
            </a:pPr>
            <a:r>
              <a:rPr lang="en-US" sz="3500" b="1" dirty="0"/>
              <a:t>Mustapha Friha / </a:t>
            </a:r>
            <a:r>
              <a:rPr lang="en-US" sz="3500" b="1" dirty="0" err="1"/>
              <a:t>Zijun</a:t>
            </a:r>
            <a:r>
              <a:rPr lang="en-US" sz="3500" b="1" dirty="0"/>
              <a:t> Mei / Charlie </a:t>
            </a:r>
            <a:r>
              <a:rPr lang="en-US" sz="3500" b="1" dirty="0" err="1"/>
              <a:t>Botdorf</a:t>
            </a:r>
            <a:r>
              <a:rPr lang="en-US" sz="3500" b="1" dirty="0"/>
              <a:t> </a:t>
            </a:r>
          </a:p>
          <a:p>
            <a:pPr marL="0" indent="0" algn="ctr">
              <a:buNone/>
            </a:pPr>
            <a:r>
              <a:rPr lang="en-US" dirty="0"/>
              <a:t>UNO CYBR-8420 Fall 2022 class</a:t>
            </a:r>
          </a:p>
          <a:p>
            <a:endParaRPr lang="en-US" dirty="0"/>
          </a:p>
        </p:txBody>
      </p:sp>
      <p:pic>
        <p:nvPicPr>
          <p:cNvPr id="7" name="Picture 6" descr="A drawing of a cartoon character&#10;&#10;Description automatically generated">
            <a:extLst>
              <a:ext uri="{FF2B5EF4-FFF2-40B4-BE49-F238E27FC236}">
                <a16:creationId xmlns:a16="http://schemas.microsoft.com/office/drawing/2014/main" id="{50D7F052-A048-4590-A243-C4CC318EA5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628" y="0"/>
            <a:ext cx="3372023" cy="1060505"/>
          </a:xfrm>
          <a:prstGeom prst="rect">
            <a:avLst/>
          </a:prstGeom>
        </p:spPr>
      </p:pic>
    </p:spTree>
    <p:extLst>
      <p:ext uri="{BB962C8B-B14F-4D97-AF65-F5344CB8AC3E}">
        <p14:creationId xmlns:p14="http://schemas.microsoft.com/office/powerpoint/2010/main" val="21508852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3D4191-75F6-008A-9D2F-C99CBA04D134}"/>
              </a:ext>
            </a:extLst>
          </p:cNvPr>
          <p:cNvSpPr>
            <a:spLocks noGrp="1"/>
          </p:cNvSpPr>
          <p:nvPr>
            <p:ph idx="1"/>
          </p:nvPr>
        </p:nvSpPr>
        <p:spPr/>
        <p:txBody>
          <a:bodyPr/>
          <a:lstStyle/>
          <a:p>
            <a:pPr marL="342900" indent="-228600">
              <a:lnSpc>
                <a:spcPct val="100000"/>
              </a:lnSpc>
              <a:buFont typeface="Arial" panose="020B0604020202020204" pitchFamily="34" charset="0"/>
              <a:buChar char="•"/>
            </a:pPr>
            <a:r>
              <a:rPr lang="en-US" sz="2800" dirty="0"/>
              <a:t>Elasticsearch itself does not provide 2FA authentication</a:t>
            </a:r>
          </a:p>
          <a:p>
            <a:pPr marL="342900" indent="-228600">
              <a:lnSpc>
                <a:spcPct val="100000"/>
              </a:lnSpc>
              <a:buFont typeface="Arial" panose="020B0604020202020204" pitchFamily="34" charset="0"/>
              <a:buChar char="•"/>
            </a:pPr>
            <a:r>
              <a:rPr lang="en-US" sz="2800" dirty="0"/>
              <a:t>Password policy is unavailable in Elasticsearch</a:t>
            </a:r>
          </a:p>
          <a:p>
            <a:pPr marL="342900" indent="-228600">
              <a:lnSpc>
                <a:spcPct val="100000"/>
              </a:lnSpc>
              <a:buFont typeface="Arial" panose="020B0604020202020204" pitchFamily="34" charset="0"/>
              <a:buChar char="•"/>
            </a:pPr>
            <a:r>
              <a:rPr lang="en-US" sz="2800" dirty="0"/>
              <a:t>A</a:t>
            </a:r>
            <a:r>
              <a:rPr lang="en-US" sz="2800" b="0" i="0" dirty="0">
                <a:effectLst/>
              </a:rPr>
              <a:t>ccount lockout protection functionality </a:t>
            </a:r>
            <a:r>
              <a:rPr lang="en-US" sz="2800" dirty="0"/>
              <a:t>is unavailable in Elasticsearch.</a:t>
            </a:r>
          </a:p>
          <a:p>
            <a:pPr marL="342900" indent="-228600">
              <a:lnSpc>
                <a:spcPct val="100000"/>
              </a:lnSpc>
              <a:buFont typeface="Arial" panose="020B0604020202020204" pitchFamily="34" charset="0"/>
              <a:buChar char="•"/>
            </a:pPr>
            <a:r>
              <a:rPr lang="en-US" sz="2800" dirty="0"/>
              <a:t>Authentication mechanism for cross-cluster data requests is unavailable.</a:t>
            </a:r>
          </a:p>
          <a:p>
            <a:endParaRPr lang="en-US" dirty="0"/>
          </a:p>
        </p:txBody>
      </p:sp>
      <p:sp>
        <p:nvSpPr>
          <p:cNvPr id="3" name="Title 1">
            <a:extLst>
              <a:ext uri="{FF2B5EF4-FFF2-40B4-BE49-F238E27FC236}">
                <a16:creationId xmlns:a16="http://schemas.microsoft.com/office/drawing/2014/main" id="{20F2975F-B56B-04C4-479C-8FFFC44CFEB2}"/>
              </a:ext>
            </a:extLst>
          </p:cNvPr>
          <p:cNvSpPr txBox="1">
            <a:spLocks/>
          </p:cNvSpPr>
          <p:nvPr/>
        </p:nvSpPr>
        <p:spPr>
          <a:xfrm>
            <a:off x="1784604" y="681037"/>
            <a:ext cx="9569196" cy="77305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latin typeface="+mn-lt"/>
              </a:rPr>
              <a:t>Gaps In Security Requirements And Design</a:t>
            </a:r>
          </a:p>
        </p:txBody>
      </p:sp>
      <p:pic>
        <p:nvPicPr>
          <p:cNvPr id="13" name="Audio 12">
            <a:hlinkClick r:id="" action="ppaction://media"/>
            <a:extLst>
              <a:ext uri="{FF2B5EF4-FFF2-40B4-BE49-F238E27FC236}">
                <a16:creationId xmlns:a16="http://schemas.microsoft.com/office/drawing/2014/main" id="{A4942BCF-673D-D2BA-C697-152E5595AA4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17122448"/>
      </p:ext>
    </p:extLst>
  </p:cSld>
  <p:clrMapOvr>
    <a:masterClrMapping/>
  </p:clrMapOvr>
  <mc:AlternateContent xmlns:mc="http://schemas.openxmlformats.org/markup-compatibility/2006">
    <mc:Choice xmlns:p14="http://schemas.microsoft.com/office/powerpoint/2010/main" Requires="p14">
      <p:transition spd="slow" p14:dur="2000" advTm="154198"/>
    </mc:Choice>
    <mc:Fallback>
      <p:transition spd="slow" advTm="1541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EB7C7-44CC-694F-BCE1-35FF3D169370}"/>
              </a:ext>
            </a:extLst>
          </p:cNvPr>
          <p:cNvSpPr>
            <a:spLocks noGrp="1"/>
          </p:cNvSpPr>
          <p:nvPr>
            <p:ph type="title"/>
          </p:nvPr>
        </p:nvSpPr>
        <p:spPr/>
        <p:txBody>
          <a:bodyPr/>
          <a:lstStyle/>
          <a:p>
            <a:r>
              <a:rPr lang="en-US" dirty="0"/>
              <a:t>Automated Scan</a:t>
            </a:r>
          </a:p>
        </p:txBody>
      </p:sp>
      <p:sp>
        <p:nvSpPr>
          <p:cNvPr id="3" name="Content Placeholder 2">
            <a:extLst>
              <a:ext uri="{FF2B5EF4-FFF2-40B4-BE49-F238E27FC236}">
                <a16:creationId xmlns:a16="http://schemas.microsoft.com/office/drawing/2014/main" id="{517FDC35-4BD8-139C-BEFD-29D233CAE436}"/>
              </a:ext>
            </a:extLst>
          </p:cNvPr>
          <p:cNvSpPr>
            <a:spLocks noGrp="1"/>
          </p:cNvSpPr>
          <p:nvPr>
            <p:ph idx="1"/>
          </p:nvPr>
        </p:nvSpPr>
        <p:spPr/>
        <p:txBody>
          <a:bodyPr>
            <a:normAutofit/>
          </a:bodyPr>
          <a:lstStyle/>
          <a:p>
            <a:r>
              <a:rPr lang="en-US" dirty="0"/>
              <a:t>Used Fortify On Demand for automated scan</a:t>
            </a:r>
          </a:p>
          <a:p>
            <a:r>
              <a:rPr lang="en-US" dirty="0"/>
              <a:t>Scanned Elasticsearch X-Pack folder</a:t>
            </a:r>
          </a:p>
          <a:p>
            <a:pPr lvl="1"/>
            <a:r>
              <a:rPr lang="en-US" sz="2800" dirty="0"/>
              <a:t>Total of 8607 files</a:t>
            </a:r>
          </a:p>
          <a:p>
            <a:pPr lvl="1"/>
            <a:r>
              <a:rPr lang="en-US" sz="2800" dirty="0"/>
              <a:t>Majority of critical issues found are from Test folder</a:t>
            </a:r>
          </a:p>
          <a:p>
            <a:pPr lvl="1"/>
            <a:endParaRPr lang="en-US" sz="2800" dirty="0"/>
          </a:p>
          <a:p>
            <a:r>
              <a:rPr lang="en-US" sz="3200" dirty="0"/>
              <a:t>Complemented with secondary scan using </a:t>
            </a:r>
            <a:r>
              <a:rPr lang="en-US" sz="3200" dirty="0" err="1"/>
              <a:t>CodeQL</a:t>
            </a:r>
            <a:endParaRPr lang="en-US" sz="3200" dirty="0"/>
          </a:p>
          <a:p>
            <a:pPr lvl="1"/>
            <a:r>
              <a:rPr lang="en-US" sz="2800" dirty="0"/>
              <a:t>Scanning tool provided by </a:t>
            </a:r>
            <a:r>
              <a:rPr lang="en-US" sz="2800" dirty="0" err="1"/>
              <a:t>Github</a:t>
            </a:r>
            <a:endParaRPr lang="en-US" sz="2800" dirty="0"/>
          </a:p>
        </p:txBody>
      </p:sp>
    </p:spTree>
    <p:extLst>
      <p:ext uri="{BB962C8B-B14F-4D97-AF65-F5344CB8AC3E}">
        <p14:creationId xmlns:p14="http://schemas.microsoft.com/office/powerpoint/2010/main" val="35257116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147D1-03AA-E63F-735B-BE8466F2743A}"/>
              </a:ext>
            </a:extLst>
          </p:cNvPr>
          <p:cNvSpPr>
            <a:spLocks noGrp="1"/>
          </p:cNvSpPr>
          <p:nvPr>
            <p:ph type="title"/>
          </p:nvPr>
        </p:nvSpPr>
        <p:spPr>
          <a:xfrm>
            <a:off x="838200" y="188259"/>
            <a:ext cx="10515600" cy="1144588"/>
          </a:xfrm>
        </p:spPr>
        <p:txBody>
          <a:bodyPr/>
          <a:lstStyle/>
          <a:p>
            <a:r>
              <a:rPr lang="en-US" dirty="0"/>
              <a:t>Fortify Scan Results</a:t>
            </a:r>
          </a:p>
        </p:txBody>
      </p:sp>
      <p:pic>
        <p:nvPicPr>
          <p:cNvPr id="5" name="Content Placeholder 4">
            <a:extLst>
              <a:ext uri="{FF2B5EF4-FFF2-40B4-BE49-F238E27FC236}">
                <a16:creationId xmlns:a16="http://schemas.microsoft.com/office/drawing/2014/main" id="{F85CAFC9-D698-FD75-0101-6499F6FD5B79}"/>
              </a:ext>
            </a:extLst>
          </p:cNvPr>
          <p:cNvPicPr>
            <a:picLocks noGrp="1" noChangeAspect="1"/>
          </p:cNvPicPr>
          <p:nvPr>
            <p:ph idx="1"/>
          </p:nvPr>
        </p:nvPicPr>
        <p:blipFill>
          <a:blip r:embed="rId2"/>
          <a:stretch>
            <a:fillRect/>
          </a:stretch>
        </p:blipFill>
        <p:spPr>
          <a:xfrm>
            <a:off x="838200" y="1332846"/>
            <a:ext cx="10515600" cy="5336896"/>
          </a:xfrm>
        </p:spPr>
      </p:pic>
    </p:spTree>
    <p:extLst>
      <p:ext uri="{BB962C8B-B14F-4D97-AF65-F5344CB8AC3E}">
        <p14:creationId xmlns:p14="http://schemas.microsoft.com/office/powerpoint/2010/main" val="11104902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AABBC-B7CA-BB4F-2B36-8A6A44989544}"/>
              </a:ext>
            </a:extLst>
          </p:cNvPr>
          <p:cNvSpPr>
            <a:spLocks noGrp="1"/>
          </p:cNvSpPr>
          <p:nvPr>
            <p:ph type="title"/>
          </p:nvPr>
        </p:nvSpPr>
        <p:spPr/>
        <p:txBody>
          <a:bodyPr/>
          <a:lstStyle/>
          <a:p>
            <a:r>
              <a:rPr lang="en-US" dirty="0"/>
              <a:t>Key Findings</a:t>
            </a:r>
          </a:p>
        </p:txBody>
      </p:sp>
      <p:sp>
        <p:nvSpPr>
          <p:cNvPr id="3" name="Content Placeholder 2">
            <a:extLst>
              <a:ext uri="{FF2B5EF4-FFF2-40B4-BE49-F238E27FC236}">
                <a16:creationId xmlns:a16="http://schemas.microsoft.com/office/drawing/2014/main" id="{E40BF786-867D-D908-7710-B88B416A6F68}"/>
              </a:ext>
            </a:extLst>
          </p:cNvPr>
          <p:cNvSpPr>
            <a:spLocks noGrp="1"/>
          </p:cNvSpPr>
          <p:nvPr>
            <p:ph idx="1"/>
          </p:nvPr>
        </p:nvSpPr>
        <p:spPr>
          <a:xfrm>
            <a:off x="838200" y="1308684"/>
            <a:ext cx="10515600" cy="5637400"/>
          </a:xfrm>
        </p:spPr>
        <p:txBody>
          <a:bodyPr>
            <a:noAutofit/>
          </a:bodyPr>
          <a:lstStyle/>
          <a:p>
            <a:r>
              <a:rPr lang="en-US" dirty="0"/>
              <a:t>CWE-20: Improper Input Validation</a:t>
            </a:r>
          </a:p>
          <a:p>
            <a:pPr lvl="1"/>
            <a:r>
              <a:rPr lang="en-US" dirty="0"/>
              <a:t>Manually reviewed this because it was relevant to threats found in Authentication Threat Model</a:t>
            </a:r>
          </a:p>
          <a:p>
            <a:pPr lvl="1"/>
            <a:r>
              <a:rPr lang="en-US" dirty="0"/>
              <a:t>The actual range of characters defined by the programmer may be larger than the range he intended to define.</a:t>
            </a:r>
          </a:p>
          <a:p>
            <a:r>
              <a:rPr lang="en-US" dirty="0"/>
              <a:t>CWE-327: Use of a Broken or Risky Cryptographic Algorithm</a:t>
            </a:r>
          </a:p>
          <a:p>
            <a:pPr lvl="1"/>
            <a:r>
              <a:rPr lang="en-US" dirty="0"/>
              <a:t>Insecure Transport: Weak SSL Protocol - use of weak or outdated SSL or TLS versions when a client is connecting to a web server, found in CommandLineHttpClient.java line 153</a:t>
            </a:r>
          </a:p>
          <a:p>
            <a:pPr lvl="1"/>
            <a:r>
              <a:rPr lang="en-US" dirty="0"/>
              <a:t>Weak Encryption - CryptUtils.java uses a weak encryption algorithm</a:t>
            </a:r>
          </a:p>
          <a:p>
            <a:pPr lvl="1"/>
            <a:r>
              <a:rPr lang="en-US" dirty="0"/>
              <a:t>Weak Encryption: Insecure Mode of Operation - CryptUtils.java, encryption algorithm used uses an insecure mode of operation</a:t>
            </a:r>
          </a:p>
          <a:p>
            <a:pPr lvl="1"/>
            <a:r>
              <a:rPr lang="en-US" b="1" dirty="0">
                <a:solidFill>
                  <a:srgbClr val="FF0000"/>
                </a:solidFill>
              </a:rPr>
              <a:t>After deep manual code review for this CWE, we determined that the java class reported is not used in Elasticsearch operational mode. </a:t>
            </a:r>
            <a:r>
              <a:rPr lang="en-US" b="1" dirty="0">
                <a:solidFill>
                  <a:srgbClr val="FF0000"/>
                </a:solidFill>
                <a:latin typeface="Roboto" panose="020B0604020202020204" pitchFamily="2" charset="0"/>
              </a:rPr>
              <a:t>N</a:t>
            </a:r>
            <a:r>
              <a:rPr lang="en-US" b="1" i="0" dirty="0">
                <a:solidFill>
                  <a:srgbClr val="FF0000"/>
                </a:solidFill>
                <a:effectLst/>
                <a:latin typeface="Roboto" panose="020B0604020202020204" pitchFamily="2" charset="0"/>
              </a:rPr>
              <a:t>evertheless, we will report it as findings from Elasticsearch for the confusion.</a:t>
            </a:r>
            <a:r>
              <a:rPr lang="en-US" b="0" i="0" dirty="0">
                <a:solidFill>
                  <a:srgbClr val="202124"/>
                </a:solidFill>
                <a:effectLst/>
                <a:latin typeface="Roboto" panose="020B0604020202020204" pitchFamily="2" charset="0"/>
              </a:rPr>
              <a:t>  </a:t>
            </a:r>
            <a:endParaRPr lang="en-US" dirty="0"/>
          </a:p>
        </p:txBody>
      </p:sp>
    </p:spTree>
    <p:extLst>
      <p:ext uri="{BB962C8B-B14F-4D97-AF65-F5344CB8AC3E}">
        <p14:creationId xmlns:p14="http://schemas.microsoft.com/office/powerpoint/2010/main" val="8145073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54F97-E01E-0CDF-5364-56D1B412B10F}"/>
              </a:ext>
            </a:extLst>
          </p:cNvPr>
          <p:cNvSpPr>
            <a:spLocks noGrp="1"/>
          </p:cNvSpPr>
          <p:nvPr>
            <p:ph type="title"/>
          </p:nvPr>
        </p:nvSpPr>
        <p:spPr/>
        <p:txBody>
          <a:bodyPr/>
          <a:lstStyle/>
          <a:p>
            <a:r>
              <a:rPr lang="en-US" dirty="0"/>
              <a:t>Key Findings</a:t>
            </a:r>
          </a:p>
        </p:txBody>
      </p:sp>
      <p:sp>
        <p:nvSpPr>
          <p:cNvPr id="3" name="Content Placeholder 2">
            <a:extLst>
              <a:ext uri="{FF2B5EF4-FFF2-40B4-BE49-F238E27FC236}">
                <a16:creationId xmlns:a16="http://schemas.microsoft.com/office/drawing/2014/main" id="{95D62C72-67F5-93AD-68A2-0D88CF7E51D8}"/>
              </a:ext>
            </a:extLst>
          </p:cNvPr>
          <p:cNvSpPr>
            <a:spLocks noGrp="1"/>
          </p:cNvSpPr>
          <p:nvPr>
            <p:ph idx="1"/>
          </p:nvPr>
        </p:nvSpPr>
        <p:spPr/>
        <p:txBody>
          <a:bodyPr/>
          <a:lstStyle/>
          <a:p>
            <a:r>
              <a:rPr lang="en-US" dirty="0"/>
              <a:t>CWE-476: NULL Pointer Dereference</a:t>
            </a:r>
          </a:p>
          <a:p>
            <a:pPr lvl="1"/>
            <a:r>
              <a:rPr lang="en-US" dirty="0"/>
              <a:t>A null pointer dereference occurs when a pointer what is assumed to be valid, but is null, is dereferenced in the codebase.</a:t>
            </a:r>
          </a:p>
          <a:p>
            <a:pPr lvl="1"/>
            <a:r>
              <a:rPr lang="en-US" dirty="0"/>
              <a:t>There are 34 instances identified by Fortify</a:t>
            </a:r>
          </a:p>
          <a:p>
            <a:r>
              <a:rPr lang="en-US" dirty="0"/>
              <a:t>CWE-918: Server-Side Request Forgery (SSRF)</a:t>
            </a:r>
          </a:p>
          <a:p>
            <a:pPr lvl="1"/>
            <a:r>
              <a:rPr lang="en-US" dirty="0"/>
              <a:t>Manually reviewed because it is a critical alert in the </a:t>
            </a:r>
            <a:r>
              <a:rPr lang="en-US" dirty="0" err="1"/>
              <a:t>CodeQL</a:t>
            </a:r>
            <a:r>
              <a:rPr lang="en-US" dirty="0"/>
              <a:t> results</a:t>
            </a:r>
          </a:p>
          <a:p>
            <a:pPr lvl="1"/>
            <a:r>
              <a:rPr lang="en-US" dirty="0"/>
              <a:t>Line 277 of the class JwtUtil.java, the programmer does not set a verify mechanism for validation of the URL, which is provided by user</a:t>
            </a:r>
          </a:p>
        </p:txBody>
      </p:sp>
    </p:spTree>
    <p:extLst>
      <p:ext uri="{BB962C8B-B14F-4D97-AF65-F5344CB8AC3E}">
        <p14:creationId xmlns:p14="http://schemas.microsoft.com/office/powerpoint/2010/main" val="9326282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E7593-B10C-187B-6DCC-F640454A030D}"/>
              </a:ext>
            </a:extLst>
          </p:cNvPr>
          <p:cNvSpPr>
            <a:spLocks noGrp="1"/>
          </p:cNvSpPr>
          <p:nvPr>
            <p:ph type="title"/>
          </p:nvPr>
        </p:nvSpPr>
        <p:spPr/>
        <p:txBody>
          <a:bodyPr/>
          <a:lstStyle/>
          <a:p>
            <a:r>
              <a:rPr lang="en-US" dirty="0"/>
              <a:t>Contribution</a:t>
            </a:r>
          </a:p>
        </p:txBody>
      </p:sp>
      <p:sp>
        <p:nvSpPr>
          <p:cNvPr id="3" name="Content Placeholder 2">
            <a:extLst>
              <a:ext uri="{FF2B5EF4-FFF2-40B4-BE49-F238E27FC236}">
                <a16:creationId xmlns:a16="http://schemas.microsoft.com/office/drawing/2014/main" id="{FE2042EA-4625-D7DB-75AE-4D5E69091679}"/>
              </a:ext>
            </a:extLst>
          </p:cNvPr>
          <p:cNvSpPr>
            <a:spLocks noGrp="1"/>
          </p:cNvSpPr>
          <p:nvPr>
            <p:ph idx="1"/>
          </p:nvPr>
        </p:nvSpPr>
        <p:spPr/>
        <p:txBody>
          <a:bodyPr>
            <a:normAutofit/>
          </a:bodyPr>
          <a:lstStyle/>
          <a:p>
            <a:r>
              <a:rPr lang="en-US" dirty="0"/>
              <a:t>Elasticsearch does not allow pull requests in </a:t>
            </a:r>
            <a:r>
              <a:rPr lang="en-US" dirty="0" err="1"/>
              <a:t>Github</a:t>
            </a:r>
            <a:r>
              <a:rPr lang="en-US" dirty="0"/>
              <a:t> for security issues</a:t>
            </a:r>
          </a:p>
          <a:p>
            <a:r>
              <a:rPr lang="en-US" dirty="0"/>
              <a:t>Security policy requests that security issues be reported to:</a:t>
            </a:r>
          </a:p>
          <a:p>
            <a:pPr lvl="1"/>
            <a:r>
              <a:rPr lang="en-US" sz="2800" dirty="0" err="1"/>
              <a:t>HackerOne</a:t>
            </a:r>
            <a:r>
              <a:rPr lang="en-US" sz="2800" dirty="0"/>
              <a:t> bug bounty program</a:t>
            </a:r>
          </a:p>
          <a:p>
            <a:pPr lvl="1"/>
            <a:r>
              <a:rPr lang="en-US" sz="2800" dirty="0">
                <a:hlinkClick r:id="rId2"/>
              </a:rPr>
              <a:t>security@elastic.co</a:t>
            </a:r>
            <a:endParaRPr lang="en-US" sz="2800" dirty="0"/>
          </a:p>
          <a:p>
            <a:pPr lvl="1"/>
            <a:endParaRPr lang="en-US" sz="2800" dirty="0"/>
          </a:p>
          <a:p>
            <a:r>
              <a:rPr lang="en-US" dirty="0"/>
              <a:t>Issues to report:</a:t>
            </a:r>
          </a:p>
          <a:p>
            <a:pPr lvl="1"/>
            <a:r>
              <a:rPr lang="en-US" sz="2800" dirty="0"/>
              <a:t>Outdated versions of SSL and TLS</a:t>
            </a:r>
          </a:p>
          <a:p>
            <a:pPr lvl="1"/>
            <a:r>
              <a:rPr lang="en-US" sz="2800" dirty="0"/>
              <a:t>34 instances of NULL pointer dereferences</a:t>
            </a:r>
          </a:p>
        </p:txBody>
      </p:sp>
    </p:spTree>
    <p:extLst>
      <p:ext uri="{BB962C8B-B14F-4D97-AF65-F5344CB8AC3E}">
        <p14:creationId xmlns:p14="http://schemas.microsoft.com/office/powerpoint/2010/main" val="7434280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99E364-9175-4CCB-BABA-F573B5EC08D2}"/>
              </a:ext>
            </a:extLst>
          </p:cNvPr>
          <p:cNvSpPr>
            <a:spLocks noGrp="1"/>
          </p:cNvSpPr>
          <p:nvPr>
            <p:ph idx="1"/>
          </p:nvPr>
        </p:nvSpPr>
        <p:spPr>
          <a:xfrm>
            <a:off x="761198" y="1270001"/>
            <a:ext cx="10515600" cy="5222874"/>
          </a:xfrm>
        </p:spPr>
        <p:txBody>
          <a:bodyPr>
            <a:normAutofit fontScale="47500" lnSpcReduction="20000"/>
          </a:bodyPr>
          <a:lstStyle/>
          <a:p>
            <a:endParaRPr lang="en-US" dirty="0"/>
          </a:p>
          <a:p>
            <a:pPr marL="0" indent="0">
              <a:lnSpc>
                <a:spcPct val="120000"/>
              </a:lnSpc>
              <a:buNone/>
            </a:pPr>
            <a:r>
              <a:rPr lang="en-US" sz="5900" b="1" dirty="0"/>
              <a:t>Elasticsearch is a distributed, scalable, RESTful search and analytics engine built on top of the Apache Lucene library</a:t>
            </a:r>
          </a:p>
          <a:p>
            <a:pPr marL="0" indent="0">
              <a:buNone/>
            </a:pPr>
            <a:endParaRPr lang="en-US" sz="3500" dirty="0"/>
          </a:p>
          <a:p>
            <a:pPr lvl="1">
              <a:lnSpc>
                <a:spcPct val="120000"/>
              </a:lnSpc>
            </a:pPr>
            <a:r>
              <a:rPr lang="en-US" sz="5100" dirty="0"/>
              <a:t>Elasticsearch is developed in Java</a:t>
            </a:r>
          </a:p>
          <a:p>
            <a:pPr lvl="1">
              <a:lnSpc>
                <a:spcPct val="120000"/>
              </a:lnSpc>
            </a:pPr>
            <a:r>
              <a:rPr lang="en-US" sz="5100" dirty="0"/>
              <a:t>An active open-source software with close of two thousand contributors</a:t>
            </a:r>
          </a:p>
          <a:p>
            <a:pPr lvl="1">
              <a:lnSpc>
                <a:spcPct val="120000"/>
              </a:lnSpc>
            </a:pPr>
            <a:r>
              <a:rPr lang="en-US" sz="5100" dirty="0"/>
              <a:t>Elasticsearch can be hosted On Premise or in the Cloud</a:t>
            </a:r>
          </a:p>
          <a:p>
            <a:pPr lvl="1">
              <a:lnSpc>
                <a:spcPct val="120000"/>
              </a:lnSpc>
            </a:pPr>
            <a:r>
              <a:rPr lang="en-US" sz="5100" dirty="0"/>
              <a:t>It is supported on many popular operating systems such as Linux, MacOS, or Windows</a:t>
            </a:r>
            <a:r>
              <a:rPr lang="en-US" sz="4400" dirty="0"/>
              <a:t> </a:t>
            </a:r>
          </a:p>
          <a:p>
            <a:pPr lvl="1">
              <a:lnSpc>
                <a:spcPct val="120000"/>
              </a:lnSpc>
            </a:pPr>
            <a:r>
              <a:rPr lang="en-US" sz="5100" dirty="0"/>
              <a:t>Used by big companies like Microsoft, Cisco, Walmart, Adobe, Pfizer, CenturyLink, Facebook, and others</a:t>
            </a:r>
          </a:p>
          <a:p>
            <a:pPr lvl="1">
              <a:lnSpc>
                <a:spcPct val="120000"/>
              </a:lnSpc>
            </a:pPr>
            <a:r>
              <a:rPr lang="en-US" sz="5100" dirty="0"/>
              <a:t>It is commonly used for log analytics, full-text search and security intelligence (security threat detection)</a:t>
            </a:r>
            <a:r>
              <a:rPr lang="en-US" sz="4400" dirty="0"/>
              <a:t>  </a:t>
            </a:r>
          </a:p>
          <a:p>
            <a:endParaRPr lang="en-US" dirty="0"/>
          </a:p>
          <a:p>
            <a:endParaRPr lang="en-US" dirty="0"/>
          </a:p>
        </p:txBody>
      </p:sp>
      <p:sp>
        <p:nvSpPr>
          <p:cNvPr id="2" name="Title 1">
            <a:extLst>
              <a:ext uri="{FF2B5EF4-FFF2-40B4-BE49-F238E27FC236}">
                <a16:creationId xmlns:a16="http://schemas.microsoft.com/office/drawing/2014/main" id="{0A1334E2-9D2F-4258-B730-23635B8A9E43}"/>
              </a:ext>
            </a:extLst>
          </p:cNvPr>
          <p:cNvSpPr>
            <a:spLocks noGrp="1"/>
          </p:cNvSpPr>
          <p:nvPr>
            <p:ph type="title" idx="4294967295"/>
          </p:nvPr>
        </p:nvSpPr>
        <p:spPr>
          <a:xfrm>
            <a:off x="0" y="365125"/>
            <a:ext cx="10515600" cy="1047750"/>
          </a:xfrm>
        </p:spPr>
        <p:txBody>
          <a:bodyPr>
            <a:normAutofit/>
          </a:bodyPr>
          <a:lstStyle/>
          <a:p>
            <a:r>
              <a:rPr lang="en-US" sz="4000" b="1" dirty="0">
                <a:latin typeface="+mn-lt"/>
              </a:rPr>
              <a:t>Elasticsearch</a:t>
            </a:r>
          </a:p>
        </p:txBody>
      </p:sp>
    </p:spTree>
    <p:extLst>
      <p:ext uri="{BB962C8B-B14F-4D97-AF65-F5344CB8AC3E}">
        <p14:creationId xmlns:p14="http://schemas.microsoft.com/office/powerpoint/2010/main" val="2225704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99E364-9175-4CCB-BABA-F573B5EC08D2}"/>
              </a:ext>
            </a:extLst>
          </p:cNvPr>
          <p:cNvSpPr>
            <a:spLocks noGrp="1"/>
          </p:cNvSpPr>
          <p:nvPr>
            <p:ph idx="1"/>
          </p:nvPr>
        </p:nvSpPr>
        <p:spPr>
          <a:xfrm>
            <a:off x="761198" y="944880"/>
            <a:ext cx="10515600" cy="4904824"/>
          </a:xfrm>
        </p:spPr>
        <p:txBody>
          <a:bodyPr>
            <a:normAutofit/>
          </a:bodyPr>
          <a:lstStyle/>
          <a:p>
            <a:pPr>
              <a:lnSpc>
                <a:spcPct val="100000"/>
              </a:lnSpc>
            </a:pPr>
            <a:r>
              <a:rPr lang="en-US" dirty="0"/>
              <a:t>Elasticsearch stores data as JSON documents</a:t>
            </a:r>
          </a:p>
          <a:p>
            <a:pPr>
              <a:lnSpc>
                <a:spcPct val="100000"/>
              </a:lnSpc>
            </a:pPr>
            <a:r>
              <a:rPr lang="en-US" dirty="0"/>
              <a:t>Elasticsearch search is fast. Really, really fast</a:t>
            </a:r>
          </a:p>
          <a:p>
            <a:pPr lvl="1">
              <a:lnSpc>
                <a:spcPct val="100000"/>
              </a:lnSpc>
              <a:buFont typeface="Courier New" panose="02070309020205020404" pitchFamily="49" charset="0"/>
              <a:buChar char="o"/>
            </a:pPr>
            <a:r>
              <a:rPr lang="en-US" dirty="0"/>
              <a:t>Inverted indices implemented to allow fast and full text searches in a large volumes of data</a:t>
            </a:r>
          </a:p>
          <a:p>
            <a:pPr lvl="1">
              <a:lnSpc>
                <a:spcPct val="100000"/>
              </a:lnSpc>
              <a:buFont typeface="Courier New" panose="02070309020205020404" pitchFamily="49" charset="0"/>
              <a:buChar char="o"/>
            </a:pPr>
            <a:r>
              <a:rPr lang="en-US" dirty="0"/>
              <a:t>Data nodes store the data in small storage partitions called shards</a:t>
            </a:r>
          </a:p>
          <a:p>
            <a:pPr>
              <a:lnSpc>
                <a:spcPct val="100000"/>
              </a:lnSpc>
            </a:pPr>
            <a:r>
              <a:rPr lang="en-US" dirty="0"/>
              <a:t>Each shard works as an independent Lucene index</a:t>
            </a:r>
          </a:p>
          <a:p>
            <a:pPr>
              <a:lnSpc>
                <a:spcPct val="100000"/>
              </a:lnSpc>
            </a:pPr>
            <a:r>
              <a:rPr lang="en-US" dirty="0"/>
              <a:t>Easily ingest data from different sources such as logs, metrics, traces and events</a:t>
            </a:r>
          </a:p>
          <a:p>
            <a:pPr lvl="1">
              <a:lnSpc>
                <a:spcPct val="100000"/>
              </a:lnSpc>
              <a:buFont typeface="Courier New" panose="02070309020205020404" pitchFamily="49" charset="0"/>
              <a:buChar char="o"/>
            </a:pPr>
            <a:r>
              <a:rPr lang="en-US" dirty="0"/>
              <a:t>Using different integration solutions like Elastic Agent, Logstash, </a:t>
            </a:r>
            <a:r>
              <a:rPr lang="en-US" dirty="0" err="1"/>
              <a:t>Filebeat</a:t>
            </a:r>
            <a:r>
              <a:rPr lang="en-US" dirty="0"/>
              <a:t> or custom REST client</a:t>
            </a:r>
          </a:p>
          <a:p>
            <a:endParaRPr lang="en-US" dirty="0"/>
          </a:p>
        </p:txBody>
      </p:sp>
      <p:sp>
        <p:nvSpPr>
          <p:cNvPr id="2" name="Title 1">
            <a:extLst>
              <a:ext uri="{FF2B5EF4-FFF2-40B4-BE49-F238E27FC236}">
                <a16:creationId xmlns:a16="http://schemas.microsoft.com/office/drawing/2014/main" id="{0A1334E2-9D2F-4258-B730-23635B8A9E43}"/>
              </a:ext>
            </a:extLst>
          </p:cNvPr>
          <p:cNvSpPr>
            <a:spLocks noGrp="1"/>
          </p:cNvSpPr>
          <p:nvPr>
            <p:ph type="title" idx="4294967295"/>
          </p:nvPr>
        </p:nvSpPr>
        <p:spPr>
          <a:xfrm>
            <a:off x="0" y="365125"/>
            <a:ext cx="10515600" cy="1325563"/>
          </a:xfrm>
        </p:spPr>
        <p:txBody>
          <a:bodyPr>
            <a:normAutofit/>
          </a:bodyPr>
          <a:lstStyle/>
          <a:p>
            <a:br>
              <a:rPr lang="en-US" sz="4000" dirty="0"/>
            </a:br>
            <a:endParaRPr lang="en-US" sz="4000" b="1" dirty="0">
              <a:latin typeface="+mn-lt"/>
            </a:endParaRPr>
          </a:p>
        </p:txBody>
      </p:sp>
    </p:spTree>
    <p:extLst>
      <p:ext uri="{BB962C8B-B14F-4D97-AF65-F5344CB8AC3E}">
        <p14:creationId xmlns:p14="http://schemas.microsoft.com/office/powerpoint/2010/main" val="35152284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99E364-9175-4CCB-BABA-F573B5EC08D2}"/>
              </a:ext>
            </a:extLst>
          </p:cNvPr>
          <p:cNvSpPr>
            <a:spLocks noGrp="1"/>
          </p:cNvSpPr>
          <p:nvPr>
            <p:ph idx="1"/>
          </p:nvPr>
        </p:nvSpPr>
        <p:spPr>
          <a:xfrm>
            <a:off x="761198" y="792480"/>
            <a:ext cx="10515600" cy="5435600"/>
          </a:xfrm>
        </p:spPr>
        <p:txBody>
          <a:bodyPr>
            <a:normAutofit/>
          </a:bodyPr>
          <a:lstStyle/>
          <a:p>
            <a:pPr>
              <a:lnSpc>
                <a:spcPct val="100000"/>
              </a:lnSpc>
            </a:pPr>
            <a:r>
              <a:rPr lang="en-US" dirty="0"/>
              <a:t>Elasticsearch is scalable</a:t>
            </a:r>
          </a:p>
          <a:p>
            <a:pPr lvl="1">
              <a:lnSpc>
                <a:spcPct val="100000"/>
              </a:lnSpc>
              <a:buFont typeface="Courier New" panose="02070309020205020404" pitchFamily="49" charset="0"/>
              <a:buChar char="o"/>
            </a:pPr>
            <a:r>
              <a:rPr lang="en-US" dirty="0"/>
              <a:t>Elasticsearch cluster is composed of a collection of connected nodes</a:t>
            </a:r>
          </a:p>
          <a:p>
            <a:pPr lvl="1">
              <a:lnSpc>
                <a:spcPct val="100000"/>
              </a:lnSpc>
              <a:buFont typeface="Courier New" panose="02070309020205020404" pitchFamily="49" charset="0"/>
              <a:buChar char="o"/>
            </a:pPr>
            <a:r>
              <a:rPr lang="en-US" dirty="0"/>
              <a:t>Cluster can have hundreds of nodes</a:t>
            </a:r>
          </a:p>
          <a:p>
            <a:pPr lvl="1">
              <a:lnSpc>
                <a:spcPct val="100000"/>
              </a:lnSpc>
              <a:buFont typeface="Courier New" panose="02070309020205020404" pitchFamily="49" charset="0"/>
              <a:buChar char="o"/>
            </a:pPr>
            <a:r>
              <a:rPr lang="en-US" dirty="0"/>
              <a:t>Data is distributed across all the nodes</a:t>
            </a:r>
          </a:p>
          <a:p>
            <a:pPr>
              <a:lnSpc>
                <a:spcPct val="100000"/>
              </a:lnSpc>
            </a:pPr>
            <a:r>
              <a:rPr lang="en-US" dirty="0"/>
              <a:t>Elasticsearch is resilient</a:t>
            </a:r>
          </a:p>
          <a:p>
            <a:pPr lvl="1">
              <a:lnSpc>
                <a:spcPct val="100000"/>
              </a:lnSpc>
              <a:buFont typeface="Courier New" panose="02070309020205020404" pitchFamily="49" charset="0"/>
              <a:buChar char="o"/>
            </a:pPr>
            <a:r>
              <a:rPr lang="en-US" dirty="0"/>
              <a:t>Resilient cluster with nodes redundancy in case of failure (Replica shards)</a:t>
            </a:r>
          </a:p>
          <a:p>
            <a:pPr lvl="1">
              <a:lnSpc>
                <a:spcPct val="100000"/>
              </a:lnSpc>
              <a:buFont typeface="Courier New" panose="02070309020205020404" pitchFamily="49" charset="0"/>
              <a:buChar char="o"/>
            </a:pPr>
            <a:r>
              <a:rPr lang="en-US" dirty="0"/>
              <a:t>Secondary clusters with cross-cluster replication as backup clusters in case of disaster recovery</a:t>
            </a:r>
          </a:p>
          <a:p>
            <a:r>
              <a:rPr lang="en-US" dirty="0"/>
              <a:t>Elasticsearch monitoring to prevent, detect and alert about the cluster health</a:t>
            </a:r>
          </a:p>
          <a:p>
            <a:pPr lvl="1">
              <a:lnSpc>
                <a:spcPct val="100000"/>
              </a:lnSpc>
              <a:buFont typeface="Courier New" panose="02070309020205020404" pitchFamily="49" charset="0"/>
              <a:buChar char="o"/>
            </a:pPr>
            <a:r>
              <a:rPr lang="en-US" dirty="0"/>
              <a:t>Elasticsearch Kibana dashboards</a:t>
            </a:r>
          </a:p>
          <a:p>
            <a:endParaRPr lang="en-US" dirty="0"/>
          </a:p>
        </p:txBody>
      </p:sp>
      <p:sp>
        <p:nvSpPr>
          <p:cNvPr id="2" name="Title 1">
            <a:extLst>
              <a:ext uri="{FF2B5EF4-FFF2-40B4-BE49-F238E27FC236}">
                <a16:creationId xmlns:a16="http://schemas.microsoft.com/office/drawing/2014/main" id="{0A1334E2-9D2F-4258-B730-23635B8A9E43}"/>
              </a:ext>
            </a:extLst>
          </p:cNvPr>
          <p:cNvSpPr>
            <a:spLocks noGrp="1"/>
          </p:cNvSpPr>
          <p:nvPr>
            <p:ph type="title" idx="4294967295"/>
          </p:nvPr>
        </p:nvSpPr>
        <p:spPr>
          <a:xfrm>
            <a:off x="0" y="365125"/>
            <a:ext cx="10515600" cy="1325563"/>
          </a:xfrm>
        </p:spPr>
        <p:txBody>
          <a:bodyPr>
            <a:normAutofit/>
          </a:bodyPr>
          <a:lstStyle/>
          <a:p>
            <a:br>
              <a:rPr lang="en-US" sz="4000" dirty="0"/>
            </a:br>
            <a:endParaRPr lang="en-US" sz="4000" b="1" dirty="0">
              <a:latin typeface="+mn-lt"/>
            </a:endParaRPr>
          </a:p>
        </p:txBody>
      </p:sp>
    </p:spTree>
    <p:extLst>
      <p:ext uri="{BB962C8B-B14F-4D97-AF65-F5344CB8AC3E}">
        <p14:creationId xmlns:p14="http://schemas.microsoft.com/office/powerpoint/2010/main" val="38702639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99E364-9175-4CCB-BABA-F573B5EC08D2}"/>
              </a:ext>
            </a:extLst>
          </p:cNvPr>
          <p:cNvSpPr>
            <a:spLocks noGrp="1"/>
          </p:cNvSpPr>
          <p:nvPr>
            <p:ph idx="1"/>
          </p:nvPr>
        </p:nvSpPr>
        <p:spPr>
          <a:xfrm>
            <a:off x="761198" y="640080"/>
            <a:ext cx="10515600" cy="5699760"/>
          </a:xfrm>
        </p:spPr>
        <p:txBody>
          <a:bodyPr>
            <a:normAutofit fontScale="62500" lnSpcReduction="20000"/>
          </a:bodyPr>
          <a:lstStyle/>
          <a:p>
            <a:pPr marL="0" indent="0">
              <a:lnSpc>
                <a:spcPct val="100000"/>
              </a:lnSpc>
              <a:buNone/>
            </a:pPr>
            <a:r>
              <a:rPr lang="en-US" sz="4500" b="1" dirty="0"/>
              <a:t>Elasticsearch has a rich set of security features</a:t>
            </a:r>
          </a:p>
          <a:p>
            <a:pPr>
              <a:lnSpc>
                <a:spcPct val="120000"/>
              </a:lnSpc>
            </a:pPr>
            <a:r>
              <a:rPr lang="en-US" sz="3800" dirty="0"/>
              <a:t>User Authentication - It can integrate with several industry standard IAM systems such as Active Directory, LDAP, SSO Kerberos and SAML  </a:t>
            </a:r>
          </a:p>
          <a:p>
            <a:pPr>
              <a:lnSpc>
                <a:spcPct val="120000"/>
              </a:lnSpc>
            </a:pPr>
            <a:r>
              <a:rPr lang="en-US" sz="3800" dirty="0"/>
              <a:t>Authorization – Uses </a:t>
            </a:r>
            <a:r>
              <a:rPr lang="en-US" sz="3800" b="0" i="0" dirty="0">
                <a:solidFill>
                  <a:srgbClr val="212529"/>
                </a:solidFill>
                <a:effectLst/>
                <a:latin typeface="Inter"/>
              </a:rPr>
              <a:t>role-based access control (RBAC) mechanism</a:t>
            </a:r>
            <a:r>
              <a:rPr lang="en-US" sz="3800" dirty="0"/>
              <a:t>  </a:t>
            </a:r>
          </a:p>
          <a:p>
            <a:pPr>
              <a:lnSpc>
                <a:spcPct val="120000"/>
              </a:lnSpc>
            </a:pPr>
            <a:r>
              <a:rPr lang="en-US" sz="3800" dirty="0"/>
              <a:t>Encryption – Uses TLS encryption to </a:t>
            </a:r>
            <a:r>
              <a:rPr lang="en-US" sz="3800" b="0" i="0" dirty="0">
                <a:solidFill>
                  <a:srgbClr val="343741"/>
                </a:solidFill>
                <a:effectLst/>
                <a:latin typeface="Inter"/>
              </a:rPr>
              <a:t>secure client traffic and </a:t>
            </a:r>
            <a:r>
              <a:rPr lang="en-US" sz="3800" dirty="0"/>
              <a:t>node-to-node communication </a:t>
            </a:r>
          </a:p>
          <a:p>
            <a:pPr>
              <a:lnSpc>
                <a:spcPct val="120000"/>
              </a:lnSpc>
            </a:pPr>
            <a:r>
              <a:rPr lang="en-US" sz="3800" dirty="0"/>
              <a:t>Layered security - Secure all the way down to the field level</a:t>
            </a:r>
          </a:p>
          <a:p>
            <a:pPr lvl="1">
              <a:lnSpc>
                <a:spcPct val="120000"/>
              </a:lnSpc>
              <a:buFont typeface="Courier New" panose="02070309020205020404" pitchFamily="49" charset="0"/>
              <a:buChar char="o"/>
            </a:pPr>
            <a:r>
              <a:rPr lang="en-US" sz="3800" dirty="0"/>
              <a:t>Security from top to bottom: Cluster, Index, Document and Field</a:t>
            </a:r>
          </a:p>
          <a:p>
            <a:pPr>
              <a:lnSpc>
                <a:spcPct val="120000"/>
              </a:lnSpc>
            </a:pPr>
            <a:r>
              <a:rPr lang="en-US" sz="3800" dirty="0"/>
              <a:t>Audit logging</a:t>
            </a:r>
          </a:p>
          <a:p>
            <a:pPr>
              <a:lnSpc>
                <a:spcPct val="120000"/>
              </a:lnSpc>
            </a:pPr>
            <a:r>
              <a:rPr lang="en-US" sz="3800" dirty="0"/>
              <a:t>Compliance – FIPS-140, HIPAA, PCI</a:t>
            </a:r>
          </a:p>
          <a:p>
            <a:pPr marL="0" indent="0">
              <a:buNone/>
            </a:pPr>
            <a:endParaRPr lang="en-US" sz="3800" dirty="0"/>
          </a:p>
          <a:p>
            <a:pPr marL="0" indent="0">
              <a:buNone/>
            </a:pPr>
            <a:r>
              <a:rPr lang="en-US" sz="3800" dirty="0"/>
              <a:t>Short Elasticsearch marketing demo video </a:t>
            </a:r>
            <a:r>
              <a:rPr lang="en-US" sz="3800" dirty="0">
                <a:hlinkClick r:id="rId2"/>
              </a:rPr>
              <a:t>https://youtu.be/wzPMtmINEhU</a:t>
            </a:r>
            <a:endParaRPr lang="en-US" sz="3800" dirty="0"/>
          </a:p>
        </p:txBody>
      </p:sp>
      <p:sp>
        <p:nvSpPr>
          <p:cNvPr id="2" name="Title 1">
            <a:extLst>
              <a:ext uri="{FF2B5EF4-FFF2-40B4-BE49-F238E27FC236}">
                <a16:creationId xmlns:a16="http://schemas.microsoft.com/office/drawing/2014/main" id="{0A1334E2-9D2F-4258-B730-23635B8A9E43}"/>
              </a:ext>
            </a:extLst>
          </p:cNvPr>
          <p:cNvSpPr>
            <a:spLocks noGrp="1"/>
          </p:cNvSpPr>
          <p:nvPr>
            <p:ph type="title" idx="4294967295"/>
          </p:nvPr>
        </p:nvSpPr>
        <p:spPr>
          <a:xfrm>
            <a:off x="0" y="365125"/>
            <a:ext cx="10515600" cy="1325563"/>
          </a:xfrm>
        </p:spPr>
        <p:txBody>
          <a:bodyPr>
            <a:normAutofit/>
          </a:bodyPr>
          <a:lstStyle/>
          <a:p>
            <a:br>
              <a:rPr lang="en-US" sz="4000" dirty="0"/>
            </a:br>
            <a:endParaRPr lang="en-US" sz="4000" b="1" dirty="0">
              <a:latin typeface="+mn-lt"/>
            </a:endParaRPr>
          </a:p>
        </p:txBody>
      </p:sp>
    </p:spTree>
    <p:extLst>
      <p:ext uri="{BB962C8B-B14F-4D97-AF65-F5344CB8AC3E}">
        <p14:creationId xmlns:p14="http://schemas.microsoft.com/office/powerpoint/2010/main" val="22429271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99E364-9175-4CCB-BABA-F573B5EC08D2}"/>
              </a:ext>
            </a:extLst>
          </p:cNvPr>
          <p:cNvSpPr>
            <a:spLocks noGrp="1"/>
          </p:cNvSpPr>
          <p:nvPr>
            <p:ph idx="1"/>
          </p:nvPr>
        </p:nvSpPr>
        <p:spPr>
          <a:xfrm>
            <a:off x="761198" y="762000"/>
            <a:ext cx="10515600" cy="5087704"/>
          </a:xfrm>
        </p:spPr>
        <p:txBody>
          <a:bodyPr>
            <a:normAutofit/>
          </a:bodyPr>
          <a:lstStyle/>
          <a:p>
            <a:pPr>
              <a:lnSpc>
                <a:spcPct val="100000"/>
              </a:lnSpc>
            </a:pPr>
            <a:r>
              <a:rPr lang="en-US" b="1" dirty="0"/>
              <a:t>Our Hypothetical Operational Environment is a hospital</a:t>
            </a:r>
          </a:p>
          <a:p>
            <a:pPr lvl="1">
              <a:lnSpc>
                <a:spcPct val="100000"/>
              </a:lnSpc>
              <a:buFont typeface="Courier New" panose="02070309020205020404" pitchFamily="49" charset="0"/>
              <a:buChar char="o"/>
            </a:pPr>
            <a:r>
              <a:rPr lang="en-US" dirty="0"/>
              <a:t>Patients' medical records are stored in Elasticsearch cluster</a:t>
            </a:r>
          </a:p>
          <a:p>
            <a:pPr lvl="1">
              <a:lnSpc>
                <a:spcPct val="100000"/>
              </a:lnSpc>
              <a:buFont typeface="Courier New" panose="02070309020205020404" pitchFamily="49" charset="0"/>
              <a:buChar char="o"/>
            </a:pPr>
            <a:r>
              <a:rPr lang="en-US" dirty="0"/>
              <a:t>PII/PHI data needs to be protected under HIPAA rules </a:t>
            </a:r>
          </a:p>
          <a:p>
            <a:pPr>
              <a:lnSpc>
                <a:spcPct val="100000"/>
              </a:lnSpc>
            </a:pPr>
            <a:r>
              <a:rPr lang="en-US" b="1" dirty="0"/>
              <a:t>Perceived threats</a:t>
            </a:r>
          </a:p>
          <a:p>
            <a:pPr lvl="1">
              <a:lnSpc>
                <a:spcPct val="100000"/>
              </a:lnSpc>
              <a:buFont typeface="Courier New" panose="02070309020205020404" pitchFamily="49" charset="0"/>
              <a:buChar char="o"/>
            </a:pPr>
            <a:r>
              <a:rPr lang="en-US" dirty="0"/>
              <a:t>Malicious patient data breach from Elasticsearch cluster</a:t>
            </a:r>
          </a:p>
          <a:p>
            <a:pPr lvl="1">
              <a:lnSpc>
                <a:spcPct val="100000"/>
              </a:lnSpc>
              <a:buFont typeface="Courier New" panose="02070309020205020404" pitchFamily="49" charset="0"/>
              <a:buChar char="o"/>
            </a:pPr>
            <a:r>
              <a:rPr lang="en-US" dirty="0"/>
              <a:t>Unauthorized access to patient PII/PHI data from health care personnel </a:t>
            </a:r>
          </a:p>
          <a:p>
            <a:pPr lvl="1">
              <a:lnSpc>
                <a:spcPct val="100000"/>
              </a:lnSpc>
              <a:buFont typeface="Courier New" panose="02070309020205020404" pitchFamily="49" charset="0"/>
              <a:buChar char="o"/>
            </a:pPr>
            <a:r>
              <a:rPr lang="en-US" dirty="0"/>
              <a:t>Elasticsearch resiliency issues to hardware and network failures</a:t>
            </a:r>
          </a:p>
          <a:p>
            <a:pPr lvl="1">
              <a:lnSpc>
                <a:spcPct val="100000"/>
              </a:lnSpc>
              <a:buFont typeface="Courier New" panose="02070309020205020404" pitchFamily="49" charset="0"/>
              <a:buChar char="o"/>
            </a:pPr>
            <a:r>
              <a:rPr lang="en-US" dirty="0"/>
              <a:t>Data loss/corruption due to system failure, disaster, or intentional/unintentional human errors</a:t>
            </a:r>
          </a:p>
          <a:p>
            <a:pPr lvl="1">
              <a:lnSpc>
                <a:spcPct val="100000"/>
              </a:lnSpc>
              <a:buFont typeface="Courier New" panose="02070309020205020404" pitchFamily="49" charset="0"/>
              <a:buChar char="o"/>
            </a:pPr>
            <a:r>
              <a:rPr lang="en-US" dirty="0"/>
              <a:t>Malformed/Arbitrary search queries to Elasticsearch may reveal sensitive information</a:t>
            </a:r>
          </a:p>
          <a:p>
            <a:pPr>
              <a:lnSpc>
                <a:spcPct val="100000"/>
              </a:lnSpc>
            </a:pPr>
            <a:endParaRPr lang="en-US" dirty="0"/>
          </a:p>
          <a:p>
            <a:pPr>
              <a:lnSpc>
                <a:spcPct val="100000"/>
              </a:lnSpc>
            </a:pPr>
            <a:endParaRPr lang="en-US" dirty="0"/>
          </a:p>
        </p:txBody>
      </p:sp>
      <p:sp>
        <p:nvSpPr>
          <p:cNvPr id="2" name="Title 1">
            <a:extLst>
              <a:ext uri="{FF2B5EF4-FFF2-40B4-BE49-F238E27FC236}">
                <a16:creationId xmlns:a16="http://schemas.microsoft.com/office/drawing/2014/main" id="{0A1334E2-9D2F-4258-B730-23635B8A9E43}"/>
              </a:ext>
            </a:extLst>
          </p:cNvPr>
          <p:cNvSpPr>
            <a:spLocks noGrp="1"/>
          </p:cNvSpPr>
          <p:nvPr>
            <p:ph type="title" idx="4294967295"/>
          </p:nvPr>
        </p:nvSpPr>
        <p:spPr>
          <a:xfrm>
            <a:off x="0" y="365125"/>
            <a:ext cx="10515600" cy="1325563"/>
          </a:xfrm>
        </p:spPr>
        <p:txBody>
          <a:bodyPr>
            <a:normAutofit/>
          </a:bodyPr>
          <a:lstStyle/>
          <a:p>
            <a:br>
              <a:rPr lang="en-US" sz="4000" dirty="0"/>
            </a:br>
            <a:endParaRPr lang="en-US" sz="4000" b="1" dirty="0">
              <a:latin typeface="+mn-lt"/>
            </a:endParaRPr>
          </a:p>
        </p:txBody>
      </p:sp>
    </p:spTree>
    <p:extLst>
      <p:ext uri="{BB962C8B-B14F-4D97-AF65-F5344CB8AC3E}">
        <p14:creationId xmlns:p14="http://schemas.microsoft.com/office/powerpoint/2010/main" val="36753499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99E364-9175-4CCB-BABA-F573B5EC08D2}"/>
              </a:ext>
            </a:extLst>
          </p:cNvPr>
          <p:cNvSpPr>
            <a:spLocks noGrp="1"/>
          </p:cNvSpPr>
          <p:nvPr>
            <p:ph idx="1"/>
          </p:nvPr>
        </p:nvSpPr>
        <p:spPr>
          <a:xfrm>
            <a:off x="761198" y="1270001"/>
            <a:ext cx="10515600" cy="5222874"/>
          </a:xfrm>
        </p:spPr>
        <p:txBody>
          <a:bodyPr>
            <a:normAutofit fontScale="62500" lnSpcReduction="20000"/>
          </a:bodyPr>
          <a:lstStyle/>
          <a:p>
            <a:endParaRPr lang="en-US" dirty="0"/>
          </a:p>
          <a:p>
            <a:pPr marL="0" indent="0">
              <a:lnSpc>
                <a:spcPct val="120000"/>
              </a:lnSpc>
              <a:buNone/>
            </a:pPr>
            <a:r>
              <a:rPr lang="en-US" sz="4000" b="1" dirty="0"/>
              <a:t>Claim #1: Elasticsearch acceptably minimizes the risk of unauthorized access</a:t>
            </a:r>
          </a:p>
          <a:p>
            <a:pPr marL="0" indent="0">
              <a:lnSpc>
                <a:spcPct val="120000"/>
              </a:lnSpc>
              <a:buNone/>
            </a:pPr>
            <a:r>
              <a:rPr lang="en-US" sz="3800" dirty="0"/>
              <a:t>Our research supports this claim based on the following arguments:</a:t>
            </a:r>
          </a:p>
          <a:p>
            <a:pPr marL="0" indent="0">
              <a:lnSpc>
                <a:spcPct val="120000"/>
              </a:lnSpc>
              <a:buNone/>
            </a:pPr>
            <a:endParaRPr lang="en-US" sz="3500" dirty="0"/>
          </a:p>
          <a:p>
            <a:pPr lvl="1">
              <a:lnSpc>
                <a:spcPct val="120000"/>
              </a:lnSpc>
            </a:pPr>
            <a:r>
              <a:rPr lang="en-US" sz="3800" dirty="0"/>
              <a:t>Users are required to authenticate in Elasticsearch before accessing any documents</a:t>
            </a:r>
          </a:p>
          <a:p>
            <a:pPr lvl="1">
              <a:lnSpc>
                <a:spcPct val="120000"/>
              </a:lnSpc>
            </a:pPr>
            <a:r>
              <a:rPr lang="en-US" sz="3800" dirty="0"/>
              <a:t>TLS encryption data communication to prevent man-in-the-middle attack</a:t>
            </a:r>
          </a:p>
          <a:p>
            <a:pPr lvl="1">
              <a:lnSpc>
                <a:spcPct val="120000"/>
              </a:lnSpc>
            </a:pPr>
            <a:r>
              <a:rPr lang="en-US" sz="3800" dirty="0"/>
              <a:t>Access monitoring through Elastic Kibana to visualize data access and to block any unauthorized IP addresses (IP filtering)</a:t>
            </a:r>
          </a:p>
          <a:p>
            <a:pPr lvl="1">
              <a:lnSpc>
                <a:spcPct val="120000"/>
              </a:lnSpc>
            </a:pPr>
            <a:r>
              <a:rPr lang="en-US" sz="3800" dirty="0"/>
              <a:t>Role-based access control (RBAC) mechanism </a:t>
            </a:r>
          </a:p>
          <a:p>
            <a:pPr lvl="1">
              <a:lnSpc>
                <a:spcPct val="120000"/>
              </a:lnSpc>
            </a:pPr>
            <a:r>
              <a:rPr lang="en-US" sz="3800" dirty="0"/>
              <a:t>Code review didn't reveal any issues related to authentication or data access modules</a:t>
            </a:r>
          </a:p>
          <a:p>
            <a:endParaRPr lang="en-US" dirty="0"/>
          </a:p>
          <a:p>
            <a:endParaRPr lang="en-US" dirty="0"/>
          </a:p>
        </p:txBody>
      </p:sp>
      <p:sp>
        <p:nvSpPr>
          <p:cNvPr id="2" name="Title 1">
            <a:extLst>
              <a:ext uri="{FF2B5EF4-FFF2-40B4-BE49-F238E27FC236}">
                <a16:creationId xmlns:a16="http://schemas.microsoft.com/office/drawing/2014/main" id="{0A1334E2-9D2F-4258-B730-23635B8A9E43}"/>
              </a:ext>
            </a:extLst>
          </p:cNvPr>
          <p:cNvSpPr>
            <a:spLocks noGrp="1"/>
          </p:cNvSpPr>
          <p:nvPr>
            <p:ph type="title" idx="4294967295"/>
          </p:nvPr>
        </p:nvSpPr>
        <p:spPr>
          <a:xfrm>
            <a:off x="0" y="365125"/>
            <a:ext cx="10515600" cy="1047750"/>
          </a:xfrm>
        </p:spPr>
        <p:txBody>
          <a:bodyPr>
            <a:normAutofit/>
          </a:bodyPr>
          <a:lstStyle/>
          <a:p>
            <a:r>
              <a:rPr lang="en-US" sz="4000" b="1" dirty="0">
                <a:latin typeface="+mn-lt"/>
              </a:rPr>
              <a:t>Assurance claims</a:t>
            </a:r>
          </a:p>
        </p:txBody>
      </p:sp>
    </p:spTree>
    <p:extLst>
      <p:ext uri="{BB962C8B-B14F-4D97-AF65-F5344CB8AC3E}">
        <p14:creationId xmlns:p14="http://schemas.microsoft.com/office/powerpoint/2010/main" val="22591871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99E364-9175-4CCB-BABA-F573B5EC08D2}"/>
              </a:ext>
            </a:extLst>
          </p:cNvPr>
          <p:cNvSpPr>
            <a:spLocks noGrp="1"/>
          </p:cNvSpPr>
          <p:nvPr>
            <p:ph idx="1"/>
          </p:nvPr>
        </p:nvSpPr>
        <p:spPr>
          <a:xfrm>
            <a:off x="761198" y="1270001"/>
            <a:ext cx="10515600" cy="5222874"/>
          </a:xfrm>
        </p:spPr>
        <p:txBody>
          <a:bodyPr>
            <a:normAutofit fontScale="62500" lnSpcReduction="20000"/>
          </a:bodyPr>
          <a:lstStyle/>
          <a:p>
            <a:endParaRPr lang="en-US" dirty="0"/>
          </a:p>
          <a:p>
            <a:pPr marL="0" indent="0">
              <a:lnSpc>
                <a:spcPct val="120000"/>
              </a:lnSpc>
              <a:buNone/>
            </a:pPr>
            <a:r>
              <a:rPr lang="en-US" sz="4000" b="1" dirty="0"/>
              <a:t>Claim #2: Stored data is acceptably protected from unauthorized changes</a:t>
            </a:r>
          </a:p>
          <a:p>
            <a:pPr marL="0" indent="0">
              <a:lnSpc>
                <a:spcPct val="120000"/>
              </a:lnSpc>
              <a:buNone/>
            </a:pPr>
            <a:r>
              <a:rPr lang="en-US" sz="3800" dirty="0"/>
              <a:t>Our research also supports this claim based for the arguments presented with claims #1. In addition, we have the following:</a:t>
            </a:r>
          </a:p>
          <a:p>
            <a:pPr marL="0" indent="0">
              <a:lnSpc>
                <a:spcPct val="120000"/>
              </a:lnSpc>
              <a:buNone/>
            </a:pPr>
            <a:endParaRPr lang="en-US" sz="3800" dirty="0"/>
          </a:p>
          <a:p>
            <a:pPr lvl="1">
              <a:lnSpc>
                <a:spcPct val="120000"/>
              </a:lnSpc>
            </a:pPr>
            <a:r>
              <a:rPr lang="en-US" sz="3800" dirty="0"/>
              <a:t>All CRUD operations must send the HTTP Authorization header with every Elasticsearch Rest API request</a:t>
            </a:r>
          </a:p>
          <a:p>
            <a:pPr lvl="1">
              <a:lnSpc>
                <a:spcPct val="120000"/>
              </a:lnSpc>
            </a:pPr>
            <a:r>
              <a:rPr lang="en-US" sz="3800" dirty="0"/>
              <a:t>Elasticsearch provides security features to sanitize the data (redact sensitive information) before storing it</a:t>
            </a:r>
          </a:p>
          <a:p>
            <a:pPr lvl="1">
              <a:lnSpc>
                <a:spcPct val="120000"/>
              </a:lnSpc>
            </a:pPr>
            <a:r>
              <a:rPr lang="en-US" sz="3800" dirty="0"/>
              <a:t>Query results can also be sanitized to not return malicious data to prevent against Cross-Site Scripting (XSS) attacks</a:t>
            </a:r>
          </a:p>
          <a:p>
            <a:endParaRPr lang="en-US" dirty="0"/>
          </a:p>
          <a:p>
            <a:endParaRPr lang="en-US" dirty="0"/>
          </a:p>
        </p:txBody>
      </p:sp>
      <p:sp>
        <p:nvSpPr>
          <p:cNvPr id="2" name="Title 1">
            <a:extLst>
              <a:ext uri="{FF2B5EF4-FFF2-40B4-BE49-F238E27FC236}">
                <a16:creationId xmlns:a16="http://schemas.microsoft.com/office/drawing/2014/main" id="{0A1334E2-9D2F-4258-B730-23635B8A9E43}"/>
              </a:ext>
            </a:extLst>
          </p:cNvPr>
          <p:cNvSpPr>
            <a:spLocks noGrp="1"/>
          </p:cNvSpPr>
          <p:nvPr>
            <p:ph type="title" idx="4294967295"/>
          </p:nvPr>
        </p:nvSpPr>
        <p:spPr>
          <a:xfrm>
            <a:off x="0" y="365125"/>
            <a:ext cx="10515600" cy="1047750"/>
          </a:xfrm>
        </p:spPr>
        <p:txBody>
          <a:bodyPr>
            <a:normAutofit/>
          </a:bodyPr>
          <a:lstStyle/>
          <a:p>
            <a:r>
              <a:rPr lang="en-US" sz="4000" b="1" dirty="0">
                <a:latin typeface="+mn-lt"/>
              </a:rPr>
              <a:t>Assurance claims</a:t>
            </a:r>
          </a:p>
        </p:txBody>
      </p:sp>
    </p:spTree>
    <p:extLst>
      <p:ext uri="{BB962C8B-B14F-4D97-AF65-F5344CB8AC3E}">
        <p14:creationId xmlns:p14="http://schemas.microsoft.com/office/powerpoint/2010/main" val="15856924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99E364-9175-4CCB-BABA-F573B5EC08D2}"/>
              </a:ext>
            </a:extLst>
          </p:cNvPr>
          <p:cNvSpPr>
            <a:spLocks noGrp="1"/>
          </p:cNvSpPr>
          <p:nvPr>
            <p:ph idx="1"/>
          </p:nvPr>
        </p:nvSpPr>
        <p:spPr>
          <a:xfrm>
            <a:off x="761198" y="1270000"/>
            <a:ext cx="10515600" cy="5587999"/>
          </a:xfrm>
        </p:spPr>
        <p:txBody>
          <a:bodyPr>
            <a:normAutofit fontScale="62500" lnSpcReduction="20000"/>
          </a:bodyPr>
          <a:lstStyle/>
          <a:p>
            <a:endParaRPr lang="en-US" dirty="0"/>
          </a:p>
          <a:p>
            <a:pPr marL="0" indent="0">
              <a:lnSpc>
                <a:spcPct val="120000"/>
              </a:lnSpc>
              <a:buNone/>
            </a:pPr>
            <a:r>
              <a:rPr lang="en-US" sz="4000" b="1" dirty="0"/>
              <a:t>Claim #3: Patient data is available in timely manner</a:t>
            </a:r>
            <a:endParaRPr lang="en-US" sz="3500" dirty="0"/>
          </a:p>
          <a:p>
            <a:pPr marL="0" indent="0">
              <a:lnSpc>
                <a:spcPct val="120000"/>
              </a:lnSpc>
              <a:buNone/>
            </a:pPr>
            <a:r>
              <a:rPr lang="en-US" sz="3800" dirty="0"/>
              <a:t>We support this claim too for the many resiliency and high availability features available in Elasticsearch</a:t>
            </a:r>
          </a:p>
          <a:p>
            <a:pPr marL="0" indent="0">
              <a:lnSpc>
                <a:spcPct val="120000"/>
              </a:lnSpc>
              <a:buNone/>
            </a:pPr>
            <a:endParaRPr lang="en-US" sz="3800" dirty="0"/>
          </a:p>
          <a:p>
            <a:pPr lvl="1">
              <a:lnSpc>
                <a:spcPct val="120000"/>
              </a:lnSpc>
            </a:pPr>
            <a:r>
              <a:rPr lang="en-US" sz="3800" dirty="0"/>
              <a:t>Data indexed and distributed across multi nodes to allow fast searches</a:t>
            </a:r>
          </a:p>
          <a:p>
            <a:pPr lvl="1">
              <a:lnSpc>
                <a:spcPct val="120000"/>
              </a:lnSpc>
            </a:pPr>
            <a:r>
              <a:rPr lang="en-US" sz="3800" dirty="0"/>
              <a:t>Security features to control query runtime by setting timeout and max query results set</a:t>
            </a:r>
          </a:p>
          <a:p>
            <a:pPr lvl="1">
              <a:lnSpc>
                <a:spcPct val="120000"/>
              </a:lnSpc>
            </a:pPr>
            <a:r>
              <a:rPr lang="en-US" sz="3800" dirty="0"/>
              <a:t>Circuit breaker to prevent operations which can cause JVM heap memory exceed a certain threshold</a:t>
            </a:r>
          </a:p>
          <a:p>
            <a:pPr lvl="1">
              <a:lnSpc>
                <a:spcPct val="120000"/>
              </a:lnSpc>
            </a:pPr>
            <a:r>
              <a:rPr lang="en-US" sz="3800" dirty="0"/>
              <a:t>Redundancy/Data replication in data nodes</a:t>
            </a:r>
          </a:p>
          <a:p>
            <a:pPr lvl="1">
              <a:lnSpc>
                <a:spcPct val="120000"/>
              </a:lnSpc>
            </a:pPr>
            <a:r>
              <a:rPr lang="en-US" sz="3800" dirty="0"/>
              <a:t>Secondary clusters set up to distribute data load or for disaster recovery</a:t>
            </a:r>
          </a:p>
          <a:p>
            <a:pPr lvl="1">
              <a:lnSpc>
                <a:spcPct val="120000"/>
              </a:lnSpc>
            </a:pPr>
            <a:r>
              <a:rPr lang="en-US" sz="3800" dirty="0"/>
              <a:t>No issues found during both manual and automated code review</a:t>
            </a:r>
          </a:p>
          <a:p>
            <a:endParaRPr lang="en-US" dirty="0"/>
          </a:p>
          <a:p>
            <a:endParaRPr lang="en-US" dirty="0"/>
          </a:p>
        </p:txBody>
      </p:sp>
      <p:sp>
        <p:nvSpPr>
          <p:cNvPr id="2" name="Title 1">
            <a:extLst>
              <a:ext uri="{FF2B5EF4-FFF2-40B4-BE49-F238E27FC236}">
                <a16:creationId xmlns:a16="http://schemas.microsoft.com/office/drawing/2014/main" id="{0A1334E2-9D2F-4258-B730-23635B8A9E43}"/>
              </a:ext>
            </a:extLst>
          </p:cNvPr>
          <p:cNvSpPr>
            <a:spLocks noGrp="1"/>
          </p:cNvSpPr>
          <p:nvPr>
            <p:ph type="title" idx="4294967295"/>
          </p:nvPr>
        </p:nvSpPr>
        <p:spPr>
          <a:xfrm>
            <a:off x="0" y="365125"/>
            <a:ext cx="10515600" cy="1047750"/>
          </a:xfrm>
        </p:spPr>
        <p:txBody>
          <a:bodyPr>
            <a:normAutofit/>
          </a:bodyPr>
          <a:lstStyle/>
          <a:p>
            <a:r>
              <a:rPr lang="en-US" sz="4000" b="1" dirty="0">
                <a:latin typeface="+mn-lt"/>
              </a:rPr>
              <a:t>Assurance claims</a:t>
            </a:r>
          </a:p>
        </p:txBody>
      </p:sp>
    </p:spTree>
    <p:extLst>
      <p:ext uri="{BB962C8B-B14F-4D97-AF65-F5344CB8AC3E}">
        <p14:creationId xmlns:p14="http://schemas.microsoft.com/office/powerpoint/2010/main" val="125333643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4386</TotalTime>
  <Words>1390</Words>
  <Application>Microsoft Office PowerPoint</Application>
  <PresentationFormat>Widescreen</PresentationFormat>
  <Paragraphs>145</Paragraphs>
  <Slides>15</Slides>
  <Notes>2</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Inter</vt:lpstr>
      <vt:lpstr>Arial</vt:lpstr>
      <vt:lpstr>Calibri</vt:lpstr>
      <vt:lpstr>Calibri Light</vt:lpstr>
      <vt:lpstr>Courier New</vt:lpstr>
      <vt:lpstr>Roboto</vt:lpstr>
      <vt:lpstr>Office Theme</vt:lpstr>
      <vt:lpstr>PowerPoint Presentation</vt:lpstr>
      <vt:lpstr>Elasticsearch</vt:lpstr>
      <vt:lpstr> </vt:lpstr>
      <vt:lpstr> </vt:lpstr>
      <vt:lpstr> </vt:lpstr>
      <vt:lpstr> </vt:lpstr>
      <vt:lpstr>Assurance claims</vt:lpstr>
      <vt:lpstr>Assurance claims</vt:lpstr>
      <vt:lpstr>Assurance claims</vt:lpstr>
      <vt:lpstr>PowerPoint Presentation</vt:lpstr>
      <vt:lpstr>Automated Scan</vt:lpstr>
      <vt:lpstr>Fortify Scan Results</vt:lpstr>
      <vt:lpstr>Key Findings</vt:lpstr>
      <vt:lpstr>Key Findings</vt:lpstr>
      <vt:lpstr>Contribution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Mustapha Friha</dc:creator>
  <cp:lastModifiedBy>ZiJun Mei</cp:lastModifiedBy>
  <cp:revision>94</cp:revision>
  <dcterms:created xsi:type="dcterms:W3CDTF">2019-11-25T17:53:36Z</dcterms:created>
  <dcterms:modified xsi:type="dcterms:W3CDTF">2022-12-12T00:33:12Z</dcterms:modified>
</cp:coreProperties>
</file>